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8"/>
  </p:notesMasterIdLst>
  <p:handoutMasterIdLst>
    <p:handoutMasterId r:id="rId69"/>
  </p:handoutMasterIdLst>
  <p:sldIdLst>
    <p:sldId id="728" r:id="rId2"/>
    <p:sldId id="730" r:id="rId3"/>
    <p:sldId id="701" r:id="rId4"/>
    <p:sldId id="652" r:id="rId5"/>
    <p:sldId id="731" r:id="rId6"/>
    <p:sldId id="716" r:id="rId7"/>
    <p:sldId id="717" r:id="rId8"/>
    <p:sldId id="660" r:id="rId9"/>
    <p:sldId id="656" r:id="rId10"/>
    <p:sldId id="697" r:id="rId11"/>
    <p:sldId id="698" r:id="rId12"/>
    <p:sldId id="657" r:id="rId13"/>
    <p:sldId id="658" r:id="rId14"/>
    <p:sldId id="659" r:id="rId15"/>
    <p:sldId id="686" r:id="rId16"/>
    <p:sldId id="585" r:id="rId17"/>
    <p:sldId id="662" r:id="rId18"/>
    <p:sldId id="663" r:id="rId19"/>
    <p:sldId id="689" r:id="rId20"/>
    <p:sldId id="665" r:id="rId21"/>
    <p:sldId id="672" r:id="rId22"/>
    <p:sldId id="673" r:id="rId23"/>
    <p:sldId id="674" r:id="rId24"/>
    <p:sldId id="684" r:id="rId25"/>
    <p:sldId id="675" r:id="rId26"/>
    <p:sldId id="676" r:id="rId27"/>
    <p:sldId id="677" r:id="rId28"/>
    <p:sldId id="682" r:id="rId29"/>
    <p:sldId id="726" r:id="rId30"/>
    <p:sldId id="681" r:id="rId31"/>
    <p:sldId id="690" r:id="rId32"/>
    <p:sldId id="680" r:id="rId33"/>
    <p:sldId id="727" r:id="rId34"/>
    <p:sldId id="667" r:id="rId35"/>
    <p:sldId id="668" r:id="rId36"/>
    <p:sldId id="678" r:id="rId37"/>
    <p:sldId id="729" r:id="rId38"/>
    <p:sldId id="713" r:id="rId39"/>
    <p:sldId id="670" r:id="rId40"/>
    <p:sldId id="669" r:id="rId41"/>
    <p:sldId id="671" r:id="rId42"/>
    <p:sldId id="646" r:id="rId43"/>
    <p:sldId id="647" r:id="rId44"/>
    <p:sldId id="649" r:id="rId45"/>
    <p:sldId id="679" r:id="rId46"/>
    <p:sldId id="712" r:id="rId47"/>
    <p:sldId id="650" r:id="rId48"/>
    <p:sldId id="711" r:id="rId49"/>
    <p:sldId id="654" r:id="rId50"/>
    <p:sldId id="719" r:id="rId51"/>
    <p:sldId id="720" r:id="rId52"/>
    <p:sldId id="721" r:id="rId53"/>
    <p:sldId id="722" r:id="rId54"/>
    <p:sldId id="723" r:id="rId55"/>
    <p:sldId id="724" r:id="rId56"/>
    <p:sldId id="725" r:id="rId57"/>
    <p:sldId id="703" r:id="rId58"/>
    <p:sldId id="696" r:id="rId59"/>
    <p:sldId id="692" r:id="rId60"/>
    <p:sldId id="693" r:id="rId61"/>
    <p:sldId id="694" r:id="rId62"/>
    <p:sldId id="695" r:id="rId63"/>
    <p:sldId id="700" r:id="rId64"/>
    <p:sldId id="655" r:id="rId65"/>
    <p:sldId id="707" r:id="rId66"/>
    <p:sldId id="714" r:id="rId6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4" autoAdjust="0"/>
    <p:restoredTop sz="73646" autoAdjust="0"/>
  </p:normalViewPr>
  <p:slideViewPr>
    <p:cSldViewPr snapToGrid="0">
      <p:cViewPr>
        <p:scale>
          <a:sx n="143" d="100"/>
          <a:sy n="143" d="100"/>
        </p:scale>
        <p:origin x="560" y="-352"/>
      </p:cViewPr>
      <p:guideLst>
        <p:guide orient="horz"/>
        <p:guide/>
      </p:guideLst>
    </p:cSldViewPr>
  </p:slideViewPr>
  <p:notesTextViewPr>
    <p:cViewPr>
      <p:scale>
        <a:sx n="100" d="100"/>
        <a:sy n="100" d="100"/>
      </p:scale>
      <p:origin x="0" y="0"/>
    </p:cViewPr>
  </p:notesTextViewPr>
  <p:sorterViewPr>
    <p:cViewPr>
      <p:scale>
        <a:sx n="150" d="100"/>
        <a:sy n="150" d="100"/>
      </p:scale>
      <p:origin x="0" y="155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3/3/16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3/3/16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a:t>
            </a:fld>
            <a:endParaRPr lang="en-US"/>
          </a:p>
        </p:txBody>
      </p:sp>
    </p:spTree>
    <p:extLst>
      <p:ext uri="{BB962C8B-B14F-4D97-AF65-F5344CB8AC3E}">
        <p14:creationId xmlns:p14="http://schemas.microsoft.com/office/powerpoint/2010/main" val="1745301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19</a:t>
            </a:fld>
            <a:endParaRPr lang="en-US"/>
          </a:p>
        </p:txBody>
      </p:sp>
    </p:spTree>
    <p:extLst>
      <p:ext uri="{BB962C8B-B14F-4D97-AF65-F5344CB8AC3E}">
        <p14:creationId xmlns:p14="http://schemas.microsoft.com/office/powerpoint/2010/main" val="2739076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22</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23</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24</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25</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26</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i="1" baseline="0" dirty="0" smtClean="0">
                <a:solidFill>
                  <a:srgbClr val="FF0000"/>
                </a:solidFill>
              </a:rPr>
              <a:t>Challenger Commercial Teaching Step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#5 New Way – a point-by-point review on what they need to achieve the business case … it is about behaving differently</a:t>
            </a:r>
            <a:endParaRPr lang="en-US" b="1" i="1"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31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38</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Goes into C* and Lucene index buffer</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Flushes after certain amount of time (like a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to </a:t>
            </a:r>
            <a:r>
              <a:rPr lang="en-US" sz="1200" b="0" baseline="0" dirty="0" err="1" smtClean="0">
                <a:solidFill>
                  <a:srgbClr val="4B3C38"/>
                </a:solidFill>
                <a:latin typeface="Arial"/>
                <a:cs typeface="Arial"/>
              </a:rPr>
              <a:t>SSTables</a:t>
            </a:r>
            <a:r>
              <a:rPr lang="en-US" sz="1200" b="0" baseline="0" dirty="0" smtClean="0">
                <a:solidFill>
                  <a:srgbClr val="4B3C38"/>
                </a:solidFill>
                <a:latin typeface="Arial"/>
                <a:cs typeface="Arial"/>
              </a:rPr>
              <a:t>, Lucene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in sync to indexes</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As soon as write inserted into write thread</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Primary key goes into </a:t>
            </a:r>
            <a:r>
              <a:rPr lang="en-US" sz="1200" b="0" baseline="0" dirty="0" err="1" smtClean="0">
                <a:solidFill>
                  <a:srgbClr val="4B3C38"/>
                </a:solidFill>
                <a:latin typeface="Arial"/>
                <a:cs typeface="Arial"/>
              </a:rPr>
              <a:t>lucene</a:t>
            </a:r>
            <a:r>
              <a:rPr lang="en-US" sz="1200" b="0" baseline="0" dirty="0" smtClean="0">
                <a:solidFill>
                  <a:srgbClr val="4B3C38"/>
                </a:solidFill>
                <a:latin typeface="Arial"/>
                <a:cs typeface="Arial"/>
              </a:rPr>
              <a:t> queue before it is written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a:t>
            </a:r>
            <a:r>
              <a:rPr lang="en-US" sz="1200" b="0" baseline="0" dirty="0" err="1" smtClean="0">
                <a:solidFill>
                  <a:srgbClr val="4B3C38"/>
                </a:solidFill>
                <a:latin typeface="Arial"/>
                <a:cs typeface="Arial"/>
              </a:rPr>
              <a:t>commitlog</a:t>
            </a:r>
            <a:r>
              <a:rPr lang="en-US" sz="1200" b="0" baseline="0" dirty="0" smtClean="0">
                <a:solidFill>
                  <a:srgbClr val="4B3C38"/>
                </a:solidFill>
                <a:latin typeface="Arial"/>
                <a:cs typeface="Arial"/>
              </a:rPr>
              <a:t> gets it)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Index a single threaded queue (when it gets indexed it grabs a row)</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it goes to write index, it goes to queue then writes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err="1" smtClean="0">
                <a:solidFill>
                  <a:srgbClr val="4B3C38"/>
                </a:solidFill>
                <a:latin typeface="Arial"/>
                <a:cs typeface="Arial"/>
              </a:rPr>
              <a:t>Avoides</a:t>
            </a:r>
            <a:r>
              <a:rPr lang="en-US" sz="1200" b="0" baseline="0" dirty="0" smtClean="0">
                <a:solidFill>
                  <a:srgbClr val="4B3C38"/>
                </a:solidFill>
                <a:latin typeface="Arial"/>
                <a:cs typeface="Arial"/>
              </a:rPr>
              <a:t> duplicating data in memory (memory management)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GC overhead is reason for 1 core for live indexing</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Runs inside C* JVM</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Use 20GB for G1 (14GB for older JVM)</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44</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46</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3</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47</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48</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help place the database in context you need to know what a basic application looks like</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You've got a web application that takes actions from a user, and those actions or requests go into a queue. You've then got workers that take these requests and either read or write data from the database, and optionally respond to the user.</a:t>
            </a:r>
          </a:p>
        </p:txBody>
      </p:sp>
      <p:sp>
        <p:nvSpPr>
          <p:cNvPr id="4" name="Slide Number Placeholder 3"/>
          <p:cNvSpPr>
            <a:spLocks noGrp="1"/>
          </p:cNvSpPr>
          <p:nvPr>
            <p:ph type="sldNum" sz="quarter" idx="10"/>
          </p:nvPr>
        </p:nvSpPr>
        <p:spPr/>
        <p:txBody>
          <a:bodyPr/>
          <a:lstStyle/>
          <a:p>
            <a:fld id="{4C6A5CA1-953D-C849-BCD8-64DC6E9D087E}" type="slidenum">
              <a:rPr lang="en-US" smtClean="0"/>
              <a:t>59</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That works for a while, but you're going to want to add search capabilities so that you can handle complex queries and Google like full text search or recommendation that users have become accustom too.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People typically address this by adding another system like Solr or </a:t>
            </a:r>
            <a:r>
              <a:rPr lang="en-US" b="0" i="0" baseline="0" dirty="0" err="1" smtClean="0">
                <a:solidFill>
                  <a:srgbClr val="FF0000"/>
                </a:solidFill>
              </a:rPr>
              <a:t>ElasticSearch</a:t>
            </a:r>
            <a:r>
              <a:rPr lang="en-US" b="0" i="0" baseline="0" dirty="0" smtClean="0">
                <a:solidFill>
                  <a:srgbClr val="FF0000"/>
                </a:solidFill>
              </a:rPr>
              <a:t> and do synchronization between the main database and the search database. </a:t>
            </a:r>
          </a:p>
        </p:txBody>
      </p:sp>
      <p:sp>
        <p:nvSpPr>
          <p:cNvPr id="4" name="Slide Number Placeholder 3"/>
          <p:cNvSpPr>
            <a:spLocks noGrp="1"/>
          </p:cNvSpPr>
          <p:nvPr>
            <p:ph type="sldNum" sz="quarter" idx="10"/>
          </p:nvPr>
        </p:nvSpPr>
        <p:spPr/>
        <p:txBody>
          <a:bodyPr/>
          <a:lstStyle/>
          <a:p>
            <a:fld id="{4C6A5CA1-953D-C849-BCD8-64DC6E9D087E}" type="slidenum">
              <a:rPr lang="en-US" smtClean="0"/>
              <a:t>60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But that only gets you so far, soon you'll need to start offering true recommendations in order to drive up customer engagement, or do cross selling to increase revenue.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In order to address that need people typically add a Hadoop cluster, and that adds a whole lot more complexity and cost.</a:t>
            </a:r>
          </a:p>
        </p:txBody>
      </p:sp>
      <p:sp>
        <p:nvSpPr>
          <p:cNvPr id="4" name="Slide Number Placeholder 3"/>
          <p:cNvSpPr>
            <a:spLocks noGrp="1"/>
          </p:cNvSpPr>
          <p:nvPr>
            <p:ph type="sldNum" sz="quarter" idx="10"/>
          </p:nvPr>
        </p:nvSpPr>
        <p:spPr/>
        <p:txBody>
          <a:bodyPr/>
          <a:lstStyle/>
          <a:p>
            <a:fld id="{4C6A5CA1-953D-C849-BCD8-64DC6E9D087E}" type="slidenum">
              <a:rPr lang="en-US" smtClean="0"/>
              <a:t>61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p:txBody>
      </p:sp>
      <p:sp>
        <p:nvSpPr>
          <p:cNvPr id="4" name="Slide Number Placeholder 3"/>
          <p:cNvSpPr>
            <a:spLocks noGrp="1"/>
          </p:cNvSpPr>
          <p:nvPr>
            <p:ph type="sldNum" sz="quarter" idx="10"/>
          </p:nvPr>
        </p:nvSpPr>
        <p:spPr/>
        <p:txBody>
          <a:bodyPr/>
          <a:lstStyle/>
          <a:p>
            <a:fld id="{4C6A5CA1-953D-C849-BCD8-64DC6E9D087E}" type="slidenum">
              <a:rPr lang="en-US" smtClean="0"/>
              <a:t>62</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63</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66</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9</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12</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15</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16</a:t>
            </a:fld>
            <a:endParaRPr lang="en-US"/>
          </a:p>
        </p:txBody>
      </p:sp>
    </p:spTree>
    <p:extLst>
      <p:ext uri="{BB962C8B-B14F-4D97-AF65-F5344CB8AC3E}">
        <p14:creationId xmlns:p14="http://schemas.microsoft.com/office/powerpoint/2010/main" val="363307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17</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18</a:t>
            </a:fld>
            <a:endParaRPr lang="en-US"/>
          </a:p>
        </p:txBody>
      </p:sp>
    </p:spTree>
    <p:extLst>
      <p:ext uri="{BB962C8B-B14F-4D97-AF65-F5344CB8AC3E}">
        <p14:creationId xmlns:p14="http://schemas.microsoft.com/office/powerpoint/2010/main" val="2061728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0"/>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2" r:id="rId8"/>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20" Type="http://schemas.openxmlformats.org/officeDocument/2006/relationships/image" Target="../media/image42.wmf"/><Relationship Id="rId21" Type="http://schemas.openxmlformats.org/officeDocument/2006/relationships/image" Target="../media/image43.wmf"/><Relationship Id="rId22" Type="http://schemas.openxmlformats.org/officeDocument/2006/relationships/image" Target="../media/image44.wmf"/><Relationship Id="rId23" Type="http://schemas.openxmlformats.org/officeDocument/2006/relationships/image" Target="../media/image45.wmf"/><Relationship Id="rId24" Type="http://schemas.openxmlformats.org/officeDocument/2006/relationships/image" Target="../media/image46.wmf"/><Relationship Id="rId25" Type="http://schemas.openxmlformats.org/officeDocument/2006/relationships/image" Target="../media/image47.wmf"/><Relationship Id="rId26" Type="http://schemas.openxmlformats.org/officeDocument/2006/relationships/image" Target="../media/image48.wmf"/><Relationship Id="rId27" Type="http://schemas.openxmlformats.org/officeDocument/2006/relationships/image" Target="../media/image49.wmf"/><Relationship Id="rId28" Type="http://schemas.openxmlformats.org/officeDocument/2006/relationships/image" Target="../media/image50.png"/><Relationship Id="rId29" Type="http://schemas.openxmlformats.org/officeDocument/2006/relationships/image" Target="../media/image51.wm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image" Target="../media/image27.jpeg"/><Relationship Id="rId30" Type="http://schemas.openxmlformats.org/officeDocument/2006/relationships/image" Target="../media/image52.png"/><Relationship Id="rId31" Type="http://schemas.openxmlformats.org/officeDocument/2006/relationships/image" Target="../media/image53.wmf"/><Relationship Id="rId32" Type="http://schemas.openxmlformats.org/officeDocument/2006/relationships/image" Target="../media/image54.wmf"/><Relationship Id="rId9" Type="http://schemas.openxmlformats.org/officeDocument/2006/relationships/image" Target="../media/image31.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jpeg"/><Relationship Id="rId33" Type="http://schemas.openxmlformats.org/officeDocument/2006/relationships/image" Target="../media/image55.wmf"/><Relationship Id="rId34" Type="http://schemas.openxmlformats.org/officeDocument/2006/relationships/image" Target="../media/image56.wmf"/><Relationship Id="rId35" Type="http://schemas.openxmlformats.org/officeDocument/2006/relationships/image" Target="../media/image57.wmf"/><Relationship Id="rId36" Type="http://schemas.openxmlformats.org/officeDocument/2006/relationships/image" Target="../media/image58.wmf"/><Relationship Id="rId10" Type="http://schemas.openxmlformats.org/officeDocument/2006/relationships/image" Target="../media/image32.png"/><Relationship Id="rId11" Type="http://schemas.openxmlformats.org/officeDocument/2006/relationships/image" Target="../media/image33.jp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jpeg"/><Relationship Id="rId15" Type="http://schemas.openxmlformats.org/officeDocument/2006/relationships/image" Target="../media/image37.png"/><Relationship Id="rId16" Type="http://schemas.openxmlformats.org/officeDocument/2006/relationships/image" Target="../media/image38.wmf"/><Relationship Id="rId17" Type="http://schemas.openxmlformats.org/officeDocument/2006/relationships/image" Target="../media/image39.wmf"/><Relationship Id="rId18" Type="http://schemas.openxmlformats.org/officeDocument/2006/relationships/image" Target="../media/image40.wmf"/><Relationship Id="rId19" Type="http://schemas.openxmlformats.org/officeDocument/2006/relationships/image" Target="../media/image41.wmf"/><Relationship Id="rId37" Type="http://schemas.openxmlformats.org/officeDocument/2006/relationships/image" Target="../media/image59.wmf"/><Relationship Id="rId38" Type="http://schemas.openxmlformats.org/officeDocument/2006/relationships/image" Target="../media/image60.wmf"/><Relationship Id="rId39" Type="http://schemas.openxmlformats.org/officeDocument/2006/relationships/image" Target="../media/image61.wmf"/><Relationship Id="rId40" Type="http://schemas.openxmlformats.org/officeDocument/2006/relationships/image" Target="../media/image62.wmf"/><Relationship Id="rId41" Type="http://schemas.openxmlformats.org/officeDocument/2006/relationships/image" Target="../media/image6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emf"/><Relationship Id="rId5"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9.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9.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9.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 Preparation</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a:t>
            </a:fld>
            <a:endParaRPr lang="en-US"/>
          </a:p>
        </p:txBody>
      </p:sp>
      <p:sp>
        <p:nvSpPr>
          <p:cNvPr id="7" name="Content Placeholder 6"/>
          <p:cNvSpPr>
            <a:spLocks noGrp="1"/>
          </p:cNvSpPr>
          <p:nvPr>
            <p:ph sz="quarter" idx="1"/>
          </p:nvPr>
        </p:nvSpPr>
        <p:spPr>
          <a:xfrm>
            <a:off x="381000" y="914400"/>
            <a:ext cx="8215713" cy="3979308"/>
          </a:xfrm>
        </p:spPr>
        <p:txBody>
          <a:bodyPr>
            <a:normAutofit fontScale="85000" lnSpcReduction="10000"/>
          </a:bodyPr>
          <a:lstStyle/>
          <a:p>
            <a:pPr marL="457200" indent="-457200">
              <a:buClr>
                <a:schemeClr val="tx1">
                  <a:lumMod val="75000"/>
                  <a:lumOff val="25000"/>
                </a:schemeClr>
              </a:buClr>
              <a:buFont typeface="+mj-lt"/>
              <a:buAutoNum type="arabicPeriod"/>
            </a:pPr>
            <a:r>
              <a:rPr lang="en-US" sz="2400" dirty="0" smtClean="0"/>
              <a:t>Prerequisites for session attendees</a:t>
            </a:r>
          </a:p>
          <a:p>
            <a:pPr marL="914400" lvl="2" indent="-457200">
              <a:buClr>
                <a:schemeClr val="tx1">
                  <a:lumMod val="75000"/>
                  <a:lumOff val="25000"/>
                </a:schemeClr>
              </a:buClr>
            </a:pPr>
            <a:r>
              <a:rPr lang="en-US" sz="1800" dirty="0" smtClean="0"/>
              <a:t>Browser</a:t>
            </a:r>
          </a:p>
          <a:p>
            <a:pPr marL="914400" lvl="2" indent="-457200">
              <a:buClr>
                <a:schemeClr val="tx1">
                  <a:lumMod val="75000"/>
                  <a:lumOff val="25000"/>
                </a:schemeClr>
              </a:buClr>
            </a:pPr>
            <a:r>
              <a:rPr lang="en-US" sz="1800" dirty="0" smtClean="0"/>
              <a:t>Public internet connection</a:t>
            </a:r>
          </a:p>
          <a:p>
            <a:pPr marL="914400" lvl="2" indent="-457200">
              <a:buClr>
                <a:schemeClr val="tx1">
                  <a:lumMod val="75000"/>
                  <a:lumOff val="25000"/>
                </a:schemeClr>
              </a:buClr>
            </a:pPr>
            <a:r>
              <a:rPr lang="en-US" sz="1800" dirty="0" smtClean="0"/>
              <a:t>SSH client</a:t>
            </a:r>
          </a:p>
          <a:p>
            <a:pPr marL="914400" lvl="2" indent="-457200">
              <a:buClr>
                <a:schemeClr val="tx1">
                  <a:lumMod val="75000"/>
                  <a:lumOff val="25000"/>
                </a:schemeClr>
              </a:buClr>
            </a:pPr>
            <a:r>
              <a:rPr lang="en-US" sz="1800" dirty="0" smtClean="0"/>
              <a:t>Optional </a:t>
            </a:r>
            <a:r>
              <a:rPr lang="en-US" sz="1800" dirty="0" err="1" smtClean="0"/>
              <a:t>DevCenter</a:t>
            </a:r>
            <a:r>
              <a:rPr lang="en-US" sz="1800" dirty="0" smtClean="0"/>
              <a:t> install</a:t>
            </a:r>
            <a:endParaRPr lang="en-US" sz="1800" dirty="0"/>
          </a:p>
          <a:p>
            <a:pPr marL="457200" indent="-457200">
              <a:buClr>
                <a:schemeClr val="tx1">
                  <a:lumMod val="75000"/>
                  <a:lumOff val="25000"/>
                </a:schemeClr>
              </a:buClr>
              <a:buFont typeface="+mj-lt"/>
              <a:buAutoNum type="arabicPeriod"/>
            </a:pPr>
            <a:endParaRPr lang="en-US" sz="2400" dirty="0" smtClean="0"/>
          </a:p>
          <a:p>
            <a:pPr marL="457200" indent="-457200">
              <a:buClr>
                <a:schemeClr val="tx1">
                  <a:lumMod val="75000"/>
                  <a:lumOff val="25000"/>
                </a:schemeClr>
              </a:buClr>
              <a:buFont typeface="+mj-lt"/>
              <a:buAutoNum type="arabicPeriod"/>
            </a:pPr>
            <a:r>
              <a:rPr lang="en-US" sz="2400" dirty="0" smtClean="0"/>
              <a:t>Set up the shared cluster before the session</a:t>
            </a:r>
            <a:endParaRPr lang="en-US" sz="2400" dirty="0"/>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AzureTechDaySetup</a:t>
            </a:r>
            <a:endParaRPr lang="en-US" sz="2400" dirty="0" smtClean="0"/>
          </a:p>
          <a:p>
            <a:pPr marL="457200" indent="-457200">
              <a:buClr>
                <a:schemeClr val="tx1">
                  <a:lumMod val="75000"/>
                  <a:lumOff val="25000"/>
                </a:schemeClr>
              </a:buClr>
              <a:buFont typeface="+mj-lt"/>
              <a:buAutoNum type="arabicPeriod"/>
            </a:pPr>
            <a:endParaRPr lang="en-US" sz="2400" dirty="0"/>
          </a:p>
          <a:p>
            <a:pPr marL="457200" indent="-457200">
              <a:buClr>
                <a:schemeClr val="tx1">
                  <a:lumMod val="75000"/>
                  <a:lumOff val="25000"/>
                </a:schemeClr>
              </a:buClr>
              <a:buFont typeface="+mj-lt"/>
              <a:buAutoNum type="arabicPeriod" startAt="3"/>
            </a:pPr>
            <a:r>
              <a:rPr lang="en-US" sz="2400" dirty="0" smtClean="0"/>
              <a:t>Deliver content starting with this deck </a:t>
            </a:r>
          </a:p>
          <a:p>
            <a:pPr>
              <a:buClr>
                <a:schemeClr val="tx1">
                  <a:lumMod val="75000"/>
                  <a:lumOff val="25000"/>
                </a:schemeClr>
              </a:buClr>
            </a:pPr>
            <a:r>
              <a:rPr lang="en-US" sz="2400" dirty="0" smtClean="0"/>
              <a:t>	Every subtitle slide in this deck corresponds to a section here: </a:t>
            </a:r>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DataStaxDay</a:t>
            </a:r>
            <a:endParaRPr lang="en-US" sz="2400" dirty="0" smtClean="0"/>
          </a:p>
          <a:p>
            <a:endParaRPr lang="en-US" sz="2400" dirty="0"/>
          </a:p>
        </p:txBody>
      </p:sp>
    </p:spTree>
    <p:extLst>
      <p:ext uri="{BB962C8B-B14F-4D97-AF65-F5344CB8AC3E}">
        <p14:creationId xmlns:p14="http://schemas.microsoft.com/office/powerpoint/2010/main" val="1266885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10</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Neue Light"/>
                  <a:cs typeface="Helvetica Neue Light"/>
                </a:rPr>
                <a:t>Cloud </a:t>
              </a:r>
            </a:p>
            <a:p>
              <a:pPr algn="ctr"/>
              <a:r>
                <a:rPr lang="en-US" sz="2000" dirty="0" smtClean="0">
                  <a:solidFill>
                    <a:schemeClr val="bg1"/>
                  </a:solidFill>
                  <a:latin typeface="Helvetica Neue Light"/>
                  <a:cs typeface="Helvetica Neue Light"/>
                </a:rPr>
                <a:t>Adoption</a:t>
              </a:r>
              <a:endParaRPr lang="en-US" sz="2000" dirty="0">
                <a:solidFill>
                  <a:schemeClr val="bg1"/>
                </a:solidFill>
                <a:latin typeface="Helvetica Neue Light"/>
                <a:cs typeface="Helvetica Neue Light"/>
              </a:endParaRP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Systems of Intelligence</a:t>
              </a:r>
              <a:endParaRPr lang="en-US" sz="2000" dirty="0">
                <a:solidFill>
                  <a:srgbClr val="FFFFFF"/>
                </a:solidFill>
                <a:latin typeface="Helvetica Neue Light"/>
                <a:cs typeface="Helvetica Neue Light"/>
              </a:endParaRPr>
            </a:p>
          </p:txBody>
        </p:sp>
      </p:grpSp>
    </p:spTree>
    <p:extLst>
      <p:ext uri="{BB962C8B-B14F-4D97-AF65-F5344CB8AC3E}">
        <p14:creationId xmlns:p14="http://schemas.microsoft.com/office/powerpoint/2010/main" val="1954402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11</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Scalable</a:t>
              </a:r>
            </a:p>
            <a:p>
              <a:pPr algn="ctr"/>
              <a:r>
                <a:rPr lang="en-US" sz="2000" dirty="0">
                  <a:solidFill>
                    <a:schemeClr val="bg1"/>
                  </a:solidFill>
                  <a:latin typeface="Helvetica Neue Light"/>
                  <a:cs typeface="Helvetica Neue Light"/>
                </a:rPr>
                <a:t>Available</a:t>
              </a:r>
              <a:endParaRPr lang="en-US" sz="2000" dirty="0">
                <a:solidFill>
                  <a:srgbClr val="FFFFFF"/>
                </a:solidFill>
                <a:latin typeface="Helvetica Neue Light"/>
                <a:cs typeface="Helvetica Neue Light"/>
              </a:endParaRPr>
            </a:p>
            <a:p>
              <a:pPr algn="ctr"/>
              <a:r>
                <a:rPr lang="en-US" sz="2000" dirty="0" smtClean="0">
                  <a:solidFill>
                    <a:schemeClr val="bg1"/>
                  </a:solidFill>
                  <a:latin typeface="Helvetica Neue Light"/>
                  <a:cs typeface="Helvetica Neue Light"/>
                </a:rPr>
                <a:t>Distributed</a:t>
              </a: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Intelligent</a:t>
              </a:r>
            </a:p>
            <a:p>
              <a:pPr algn="ctr"/>
              <a:r>
                <a:rPr lang="en-US" sz="2000" dirty="0" smtClean="0">
                  <a:solidFill>
                    <a:srgbClr val="FFFFFF"/>
                  </a:solidFill>
                  <a:latin typeface="Helvetica Neue Light"/>
                  <a:cs typeface="Helvetica Neue Light"/>
                </a:rPr>
                <a:t>Low latency</a:t>
              </a:r>
            </a:p>
          </p:txBody>
        </p:sp>
      </p:grpSp>
    </p:spTree>
    <p:extLst>
      <p:ext uri="{BB962C8B-B14F-4D97-AF65-F5344CB8AC3E}">
        <p14:creationId xmlns:p14="http://schemas.microsoft.com/office/powerpoint/2010/main" val="1182778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12</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13</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416316"/>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it is automatically indexed and</a:t>
            </a:r>
          </a:p>
          <a:p>
            <a:pPr>
              <a:lnSpc>
                <a:spcPct val="120000"/>
              </a:lnSpc>
            </a:pPr>
            <a:r>
              <a:rPr lang="en-US" b="1" dirty="0" smtClean="0">
                <a:solidFill>
                  <a:schemeClr val="bg1">
                    <a:lumMod val="50000"/>
                  </a:schemeClr>
                </a:solidFill>
                <a:latin typeface="Helvetica Neue"/>
                <a:cs typeface="Helvetica Neue"/>
              </a:rPr>
              <a:t>made 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8886" t="4864" r="19456" b="16786"/>
          <a:stretch/>
        </p:blipFill>
        <p:spPr>
          <a:xfrm>
            <a:off x="1858426" y="4129764"/>
            <a:ext cx="1271189" cy="605444"/>
          </a:xfrm>
          <a:prstGeom prst="rect">
            <a:avLst/>
          </a:prstGeom>
        </p:spPr>
      </p:pic>
      <p:pic>
        <p:nvPicPr>
          <p:cNvPr id="8" name="Picture 7"/>
          <p:cNvPicPr>
            <a:picLocks noChangeAspect="1"/>
          </p:cNvPicPr>
          <p:nvPr/>
        </p:nvPicPr>
        <p:blipFill rotWithShape="1">
          <a:blip r:embed="rId3"/>
          <a:srcRect t="11169" r="19250" b="18182"/>
          <a:stretch/>
        </p:blipFill>
        <p:spPr>
          <a:xfrm>
            <a:off x="1861360" y="2964696"/>
            <a:ext cx="1204763" cy="1004150"/>
          </a:xfrm>
          <a:prstGeom prst="rect">
            <a:avLst/>
          </a:prstGeom>
        </p:spPr>
      </p:pic>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14</a:t>
            </a:fld>
            <a:endParaRPr lang="en-US">
              <a:solidFill>
                <a:prstClr val="white">
                  <a:lumMod val="65000"/>
                </a:prstClr>
              </a:solidFill>
            </a:endParaRPr>
          </a:p>
        </p:txBody>
      </p:sp>
      <p:pic>
        <p:nvPicPr>
          <p:cNvPr id="5" name="Picture 4"/>
          <p:cNvPicPr>
            <a:picLocks noChangeAspect="1"/>
          </p:cNvPicPr>
          <p:nvPr/>
        </p:nvPicPr>
        <p:blipFill>
          <a:blip r:embed="rId4"/>
          <a:stretch>
            <a:fillRect/>
          </a:stretch>
        </p:blipFill>
        <p:spPr>
          <a:xfrm>
            <a:off x="1549309" y="1015985"/>
            <a:ext cx="2049681" cy="1038225"/>
          </a:xfrm>
          <a:prstGeom prst="rect">
            <a:avLst/>
          </a:prstGeom>
        </p:spPr>
      </p:pic>
      <p:pic>
        <p:nvPicPr>
          <p:cNvPr id="6" name="Picture 5"/>
          <p:cNvPicPr>
            <a:picLocks noChangeAspect="1"/>
          </p:cNvPicPr>
          <p:nvPr/>
        </p:nvPicPr>
        <p:blipFill>
          <a:blip r:embed="rId5"/>
          <a:stretch>
            <a:fillRect/>
          </a:stretch>
        </p:blipFill>
        <p:spPr>
          <a:xfrm>
            <a:off x="3044849" y="2016811"/>
            <a:ext cx="1318543" cy="930450"/>
          </a:xfrm>
          <a:prstGeom prst="rect">
            <a:avLst/>
          </a:prstGeom>
        </p:spPr>
      </p:pic>
      <p:pic>
        <p:nvPicPr>
          <p:cNvPr id="9" name="Picture 8"/>
          <p:cNvPicPr>
            <a:picLocks noChangeAspect="1"/>
          </p:cNvPicPr>
          <p:nvPr/>
        </p:nvPicPr>
        <p:blipFill>
          <a:blip r:embed="rId6"/>
          <a:stretch>
            <a:fillRect/>
          </a:stretch>
        </p:blipFill>
        <p:spPr>
          <a:xfrm>
            <a:off x="555056" y="3295030"/>
            <a:ext cx="839869" cy="1200150"/>
          </a:xfrm>
          <a:prstGeom prst="rect">
            <a:avLst/>
          </a:prstGeom>
        </p:spPr>
      </p:pic>
      <p:pic>
        <p:nvPicPr>
          <p:cNvPr id="11" name="Picture 10"/>
          <p:cNvPicPr>
            <a:picLocks noChangeAspect="1"/>
          </p:cNvPicPr>
          <p:nvPr/>
        </p:nvPicPr>
        <p:blipFill>
          <a:blip r:embed="rId7"/>
          <a:stretch>
            <a:fillRect/>
          </a:stretch>
        </p:blipFill>
        <p:spPr>
          <a:xfrm>
            <a:off x="3343331" y="3723885"/>
            <a:ext cx="1018119" cy="969910"/>
          </a:xfrm>
          <a:prstGeom prst="rect">
            <a:avLst/>
          </a:prstGeom>
        </p:spPr>
      </p:pic>
      <p:pic>
        <p:nvPicPr>
          <p:cNvPr id="12" name="Picture 11"/>
          <p:cNvPicPr>
            <a:picLocks noChangeAspect="1"/>
          </p:cNvPicPr>
          <p:nvPr/>
        </p:nvPicPr>
        <p:blipFill>
          <a:blip r:embed="rId8"/>
          <a:stretch>
            <a:fillRect/>
          </a:stretch>
        </p:blipFill>
        <p:spPr>
          <a:xfrm>
            <a:off x="395110" y="2115392"/>
            <a:ext cx="2096350" cy="742718"/>
          </a:xfrm>
          <a:prstGeom prst="rect">
            <a:avLst/>
          </a:prstGeom>
        </p:spPr>
      </p:pic>
      <p:sp>
        <p:nvSpPr>
          <p:cNvPr id="18" name="TextBox 17"/>
          <p:cNvSpPr txBox="1"/>
          <p:nvPr/>
        </p:nvSpPr>
        <p:spPr>
          <a:xfrm>
            <a:off x="5296370" y="952905"/>
            <a:ext cx="3847630" cy="3416316"/>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the saved to Cassandra</a:t>
            </a: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15</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16</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17</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18</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19</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91299" y="287866"/>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358274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Content and Session Time</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pPr>
              <a:buClr>
                <a:schemeClr val="tx1">
                  <a:lumMod val="75000"/>
                  <a:lumOff val="25000"/>
                </a:schemeClr>
              </a:buClr>
            </a:pPr>
            <a:r>
              <a:rPr lang="en-US" sz="2400" dirty="0" smtClean="0"/>
              <a:t>This content is designed for a 4 hour tech day</a:t>
            </a:r>
          </a:p>
          <a:p>
            <a:pPr>
              <a:buClr>
                <a:schemeClr val="tx1">
                  <a:lumMod val="75000"/>
                  <a:lumOff val="25000"/>
                </a:schemeClr>
              </a:buClr>
            </a:pPr>
            <a:endParaRPr lang="en-US" sz="2400" dirty="0"/>
          </a:p>
          <a:p>
            <a:pPr>
              <a:buClr>
                <a:schemeClr val="tx1">
                  <a:lumMod val="75000"/>
                  <a:lumOff val="25000"/>
                </a:schemeClr>
              </a:buClr>
            </a:pPr>
            <a:r>
              <a:rPr lang="en-US" sz="2400" dirty="0" smtClean="0"/>
              <a:t>The scope used for a 2 hour session might exclude</a:t>
            </a:r>
          </a:p>
          <a:p>
            <a:pPr marL="342900" indent="-342900">
              <a:buClr>
                <a:schemeClr val="tx1">
                  <a:lumMod val="75000"/>
                  <a:lumOff val="25000"/>
                </a:schemeClr>
              </a:buClr>
              <a:buFont typeface="Arial"/>
              <a:buChar char="•"/>
            </a:pPr>
            <a:r>
              <a:rPr lang="en-US" sz="2400" dirty="0" smtClean="0"/>
              <a:t>Primary Key Exercise and/or Consistency Hands On</a:t>
            </a:r>
          </a:p>
          <a:p>
            <a:pPr marL="342900" indent="-342900">
              <a:buClr>
                <a:schemeClr val="tx1">
                  <a:lumMod val="75000"/>
                  <a:lumOff val="25000"/>
                </a:schemeClr>
              </a:buClr>
              <a:buFont typeface="Arial"/>
              <a:buChar char="•"/>
            </a:pPr>
            <a:r>
              <a:rPr lang="en-US" sz="2400" dirty="0" smtClean="0"/>
              <a:t>Cassandra Architecture Demo (Always On Demo)</a:t>
            </a:r>
          </a:p>
          <a:p>
            <a:pPr marL="342900" indent="-342900">
              <a:buClr>
                <a:schemeClr val="tx1">
                  <a:lumMod val="75000"/>
                  <a:lumOff val="25000"/>
                </a:schemeClr>
              </a:buClr>
              <a:buFont typeface="Arial"/>
              <a:buChar char="•"/>
            </a:pPr>
            <a:r>
              <a:rPr lang="en-US" sz="2400" dirty="0" smtClean="0"/>
              <a:t>Ops</a:t>
            </a:r>
          </a:p>
          <a:p>
            <a:pPr marL="342900" indent="-342900">
              <a:buClr>
                <a:schemeClr val="tx1">
                  <a:lumMod val="75000"/>
                  <a:lumOff val="25000"/>
                </a:schemeClr>
              </a:buClr>
              <a:buFont typeface="Arial"/>
              <a:buChar char="•"/>
            </a:pPr>
            <a:r>
              <a:rPr lang="en-US" sz="2400" dirty="0" smtClean="0"/>
              <a:t>Reference Architecture</a:t>
            </a:r>
          </a:p>
          <a:p>
            <a:endParaRPr lang="en-US" sz="2400" dirty="0"/>
          </a:p>
        </p:txBody>
      </p:sp>
    </p:spTree>
    <p:extLst>
      <p:ext uri="{BB962C8B-B14F-4D97-AF65-F5344CB8AC3E}">
        <p14:creationId xmlns:p14="http://schemas.microsoft.com/office/powerpoint/2010/main" val="2628767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20</a:t>
            </a:fld>
            <a:endParaRPr lang="en-US"/>
          </a:p>
        </p:txBody>
      </p:sp>
    </p:spTree>
    <p:extLst>
      <p:ext uri="{BB962C8B-B14F-4D97-AF65-F5344CB8AC3E}">
        <p14:creationId xmlns:p14="http://schemas.microsoft.com/office/powerpoint/2010/main" val="4274302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21</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1191106" cy="37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Helvetica Neue"/>
                  <a:cs typeface="Helvetica Neue"/>
                </a:rPr>
                <a:t>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60"/>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Partition 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60"/>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5"/>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40"/>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27</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28</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r>
              <a:rPr lang="en-US" dirty="0" smtClean="0"/>
              <a:t>Try this out at home…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29</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Chuck Droukas – DataStax Solution Engineer</a:t>
            </a:r>
          </a:p>
          <a:p>
            <a:r>
              <a:rPr lang="en-US" dirty="0" smtClean="0"/>
              <a:t>Ben Lackey – DataStax Partner Solution Engineer</a:t>
            </a:r>
            <a:endParaRPr lang="en-US" dirty="0"/>
          </a:p>
        </p:txBody>
      </p:sp>
    </p:spTree>
    <p:extLst>
      <p:ext uri="{BB962C8B-B14F-4D97-AF65-F5344CB8AC3E}">
        <p14:creationId xmlns:p14="http://schemas.microsoft.com/office/powerpoint/2010/main" val="3134268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30</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31</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32</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33</a:t>
            </a:fld>
            <a:endParaRPr lang="en-US"/>
          </a:p>
        </p:txBody>
      </p:sp>
    </p:spTree>
    <p:extLst>
      <p:ext uri="{BB962C8B-B14F-4D97-AF65-F5344CB8AC3E}">
        <p14:creationId xmlns:p14="http://schemas.microsoft.com/office/powerpoint/2010/main" val="1042916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34</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35</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36</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37</a:t>
            </a:fld>
            <a:endParaRPr lang="en-US"/>
          </a:p>
        </p:txBody>
      </p:sp>
    </p:spTree>
    <p:extLst>
      <p:ext uri="{BB962C8B-B14F-4D97-AF65-F5344CB8AC3E}">
        <p14:creationId xmlns:p14="http://schemas.microsoft.com/office/powerpoint/2010/main" val="7974268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5"/>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39</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smtClean="0">
                <a:latin typeface="Arial"/>
                <a:cs typeface="Arial"/>
                <a:sym typeface="Courier" charset="0"/>
              </a:rPr>
              <a:t>’</a:t>
            </a:r>
            <a:r>
              <a:rPr lang="en-US" sz="1050" dirty="0" err="1" smtClean="0">
                <a:latin typeface="Arial"/>
                <a:cs typeface="Arial"/>
                <a:sym typeface="Courier" charset="0"/>
              </a:rPr>
              <a:t>cdroukas@datastax.com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smtClean="0">
                <a:latin typeface="Arial"/>
                <a:cs typeface="Arial"/>
                <a:sym typeface="Courier" charset="0"/>
              </a:rPr>
              <a:t>',’</a:t>
            </a:r>
            <a:r>
              <a:rPr lang="en-US" sz="1100" dirty="0" err="1" smtClean="0">
                <a:latin typeface="Arial"/>
                <a:cs typeface="Arial"/>
                <a:sym typeface="Courier" charset="0"/>
              </a:rPr>
              <a:t>cdroukas</a:t>
            </a:r>
            <a:r>
              <a:rPr lang="en-US" sz="1100" dirty="0" smtClean="0">
                <a:latin typeface="Arial"/>
                <a:cs typeface="Arial"/>
                <a:sym typeface="Courier" charset="0"/>
              </a:rPr>
              <a:t>', ’</a:t>
            </a:r>
            <a:r>
              <a:rPr lang="en-US" sz="1100" dirty="0" err="1" smtClean="0">
                <a:latin typeface="Arial"/>
                <a:cs typeface="Arial"/>
                <a:sym typeface="Courier" charset="0"/>
              </a:rPr>
              <a:t>cdroukas@datastax.com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Today’s Agenda</a:t>
            </a:r>
            <a:endParaRPr lang="en-US" sz="2400" dirty="0">
              <a:latin typeface="Helvetica Neue"/>
              <a:cs typeface="Helvetica Neue"/>
            </a:endParaRPr>
          </a:p>
        </p:txBody>
      </p:sp>
      <p:sp>
        <p:nvSpPr>
          <p:cNvPr id="51" name="TextBox 50"/>
          <p:cNvSpPr txBox="1"/>
          <p:nvPr/>
        </p:nvSpPr>
        <p:spPr>
          <a:xfrm>
            <a:off x="204716" y="877520"/>
            <a:ext cx="8939284" cy="2086721"/>
          </a:xfrm>
          <a:prstGeom prst="rect">
            <a:avLst/>
          </a:prstGeom>
          <a:noFill/>
        </p:spPr>
        <p:txBody>
          <a:bodyPr wrap="square" lIns="91435" tIns="45718" rIns="91435" bIns="45718" rtlCol="0">
            <a:spAutoFit/>
          </a:bodyPr>
          <a:lstStyle/>
          <a:p>
            <a:pPr>
              <a:lnSpc>
                <a:spcPct val="90000"/>
              </a:lnSpc>
            </a:pPr>
            <a:r>
              <a:rPr lang="en-US" sz="1600" dirty="0" smtClean="0">
                <a:solidFill>
                  <a:schemeClr val="tx1">
                    <a:lumMod val="75000"/>
                    <a:lumOff val="25000"/>
                  </a:schemeClr>
                </a:solidFill>
                <a:latin typeface="Helvetica Neue"/>
                <a:cs typeface="Helvetica Neue"/>
              </a:rPr>
              <a:t>12:30pm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What </a:t>
            </a:r>
            <a:r>
              <a:rPr lang="en-US" sz="1600" dirty="0">
                <a:solidFill>
                  <a:schemeClr val="tx1">
                    <a:lumMod val="75000"/>
                    <a:lumOff val="25000"/>
                  </a:schemeClr>
                </a:solidFill>
                <a:latin typeface="Helvetica Neue"/>
                <a:cs typeface="Helvetica Neue"/>
              </a:rPr>
              <a:t>is DataStax Enterprise? Why &amp; when?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1:45pm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Hands On DSE Cassandra, Data </a:t>
            </a:r>
            <a:r>
              <a:rPr lang="en-US" sz="1600" dirty="0" smtClean="0">
                <a:solidFill>
                  <a:schemeClr val="tx1">
                    <a:lumMod val="75000"/>
                    <a:lumOff val="25000"/>
                  </a:schemeClr>
                </a:solidFill>
                <a:latin typeface="Helvetica Neue"/>
                <a:cs typeface="Helvetica Neue"/>
              </a:rPr>
              <a:t>Modeling and Architecture</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1:45pm – 2:15pm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Hands On DSE </a:t>
            </a:r>
            <a:r>
              <a:rPr lang="en-US" sz="1600" dirty="0" smtClean="0">
                <a:solidFill>
                  <a:schemeClr val="tx1">
                    <a:lumMod val="75000"/>
                    <a:lumOff val="25000"/>
                  </a:schemeClr>
                </a:solidFill>
                <a:latin typeface="Helvetica Neue"/>
                <a:cs typeface="Helvetica Neue"/>
              </a:rPr>
              <a:t>Search and DSE Analytics</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2:15pm – 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DSE Reference Architecture, Operations</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					Wrap up and Next Steps…</a:t>
            </a:r>
            <a:endParaRPr lang="en-US" sz="16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70429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40</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41</a:t>
            </a:fld>
            <a:endParaRPr lang="en-US"/>
          </a:p>
        </p:txBody>
      </p:sp>
    </p:spTree>
    <p:extLst>
      <p:ext uri="{BB962C8B-B14F-4D97-AF65-F5344CB8AC3E}">
        <p14:creationId xmlns:p14="http://schemas.microsoft.com/office/powerpoint/2010/main" val="20444923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42</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43</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44</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DSE 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45</a:t>
            </a:fld>
            <a:endParaRPr lang="en-US"/>
          </a:p>
        </p:txBody>
      </p:sp>
    </p:spTree>
    <p:extLst>
      <p:ext uri="{BB962C8B-B14F-4D97-AF65-F5344CB8AC3E}">
        <p14:creationId xmlns:p14="http://schemas.microsoft.com/office/powerpoint/2010/main" val="2225065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46</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47</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211569" y="2197206"/>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RDD</a:t>
            </a:r>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0"/>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Streaming Reference 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48</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49</a:t>
            </a:fld>
            <a:endParaRPr lang="en-US"/>
          </a:p>
        </p:txBody>
      </p:sp>
    </p:spTree>
    <p:extLst>
      <p:ext uri="{BB962C8B-B14F-4D97-AF65-F5344CB8AC3E}">
        <p14:creationId xmlns:p14="http://schemas.microsoft.com/office/powerpoint/2010/main" val="3566692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5</a:t>
            </a:fld>
            <a:endParaRPr lang="en-US"/>
          </a:p>
        </p:txBody>
      </p:sp>
      <p:sp>
        <p:nvSpPr>
          <p:cNvPr id="4" name="Title 3"/>
          <p:cNvSpPr>
            <a:spLocks noGrp="1"/>
          </p:cNvSpPr>
          <p:nvPr>
            <p:ph type="title"/>
          </p:nvPr>
        </p:nvSpPr>
        <p:spPr/>
        <p:txBody>
          <a:bodyPr/>
          <a:lstStyle/>
          <a:p>
            <a:r>
              <a:rPr lang="en-US" dirty="0" smtClean="0"/>
              <a:t>Create your own DSE cluster</a:t>
            </a:r>
            <a:endParaRPr lang="en-US" dirty="0"/>
          </a:p>
        </p:txBody>
      </p:sp>
      <p:pic>
        <p:nvPicPr>
          <p:cNvPr id="5" name="Picture 4"/>
          <p:cNvPicPr>
            <a:picLocks noChangeAspect="1"/>
          </p:cNvPicPr>
          <p:nvPr/>
        </p:nvPicPr>
        <p:blipFill>
          <a:blip r:embed="rId2"/>
          <a:stretch>
            <a:fillRect/>
          </a:stretch>
        </p:blipFill>
        <p:spPr>
          <a:xfrm>
            <a:off x="5896471" y="1989236"/>
            <a:ext cx="1742888" cy="1742888"/>
          </a:xfrm>
          <a:prstGeom prst="rect">
            <a:avLst/>
          </a:prstGeom>
        </p:spPr>
      </p:pic>
      <p:sp>
        <p:nvSpPr>
          <p:cNvPr id="6" name="TextBox 5"/>
          <p:cNvSpPr txBox="1"/>
          <p:nvPr/>
        </p:nvSpPr>
        <p:spPr>
          <a:xfrm>
            <a:off x="1021977" y="1031904"/>
            <a:ext cx="5414682" cy="3970318"/>
          </a:xfrm>
          <a:prstGeom prst="rect">
            <a:avLst/>
          </a:prstGeom>
          <a:noFill/>
        </p:spPr>
        <p:txBody>
          <a:bodyPr wrap="square" rtlCol="0">
            <a:spAutoFit/>
          </a:bodyPr>
          <a:lstStyle/>
          <a:p>
            <a:pPr marL="285750" indent="-285750">
              <a:buFont typeface="Arial" charset="0"/>
              <a:buChar char="•"/>
            </a:pPr>
            <a:r>
              <a:rPr lang="en-US" dirty="0" smtClean="0"/>
              <a:t>Browse to: </a:t>
            </a:r>
          </a:p>
          <a:p>
            <a:endParaRPr lang="en-US" dirty="0" smtClean="0"/>
          </a:p>
          <a:p>
            <a:r>
              <a:rPr lang="en-US" dirty="0"/>
              <a:t>https://</a:t>
            </a:r>
            <a:r>
              <a:rPr lang="en-US" dirty="0" err="1" smtClean="0"/>
              <a:t>github.com</a:t>
            </a:r>
            <a:r>
              <a:rPr lang="en-US" dirty="0" smtClean="0"/>
              <a:t>/</a:t>
            </a:r>
            <a:r>
              <a:rPr lang="en-US" dirty="0" err="1" smtClean="0"/>
              <a:t>chudro</a:t>
            </a:r>
            <a:r>
              <a:rPr lang="en-US" dirty="0" smtClean="0"/>
              <a:t>/</a:t>
            </a:r>
            <a:r>
              <a:rPr lang="en-US" dirty="0" err="1" smtClean="0"/>
              <a:t>AzureTechDaySetup</a:t>
            </a:r>
            <a:endParaRPr lang="en-US" dirty="0" smtClean="0"/>
          </a:p>
          <a:p>
            <a:endParaRPr lang="en-US" dirty="0" smtClean="0"/>
          </a:p>
          <a:p>
            <a:pPr marL="285750" indent="-285750">
              <a:buFont typeface="Arial" charset="0"/>
              <a:buChar char="•"/>
            </a:pPr>
            <a:r>
              <a:rPr lang="en-US" dirty="0" smtClean="0"/>
              <a:t>Click on “easy” button </a:t>
            </a:r>
            <a:r>
              <a:rPr lang="en-US" dirty="0" smtClean="0">
                <a:sym typeface="Wingdings"/>
              </a:rPr>
              <a:t></a:t>
            </a:r>
            <a:endParaRPr lang="en-US" dirty="0" smtClean="0"/>
          </a:p>
          <a:p>
            <a:pPr marL="285750" indent="-285750">
              <a:buFont typeface="Arial" charset="0"/>
              <a:buChar char="•"/>
            </a:pPr>
            <a:r>
              <a:rPr lang="en-US" dirty="0" smtClean="0"/>
              <a:t>Login to your account</a:t>
            </a:r>
          </a:p>
          <a:p>
            <a:pPr marL="285750" indent="-285750">
              <a:buFont typeface="Arial" charset="0"/>
              <a:buChar char="•"/>
            </a:pPr>
            <a:r>
              <a:rPr lang="en-US" dirty="0" smtClean="0"/>
              <a:t>Enter information to create DSE cluster:</a:t>
            </a:r>
          </a:p>
          <a:p>
            <a:pPr marL="742950" lvl="1" indent="-285750">
              <a:buFont typeface="Arial" charset="0"/>
              <a:buChar char="•"/>
            </a:pPr>
            <a:r>
              <a:rPr lang="en-US" dirty="0" smtClean="0"/>
              <a:t>Resource Group: &lt;call it whatever&gt;</a:t>
            </a:r>
          </a:p>
          <a:p>
            <a:pPr marL="742950" lvl="1" indent="-285750">
              <a:buFont typeface="Arial" charset="0"/>
              <a:buChar char="•"/>
            </a:pPr>
            <a:r>
              <a:rPr lang="en-US" dirty="0" smtClean="0"/>
              <a:t>Resource Group Location:  West US</a:t>
            </a:r>
          </a:p>
          <a:p>
            <a:pPr marL="742950" lvl="1" indent="-285750">
              <a:buFont typeface="Arial" charset="0"/>
              <a:buChar char="•"/>
            </a:pPr>
            <a:r>
              <a:rPr lang="en-US" dirty="0" smtClean="0"/>
              <a:t>Node Count: &lt;1 to 5&gt;</a:t>
            </a:r>
          </a:p>
          <a:p>
            <a:pPr marL="742950" lvl="1" indent="-285750">
              <a:buFont typeface="Arial" charset="0"/>
              <a:buChar char="•"/>
            </a:pPr>
            <a:r>
              <a:rPr lang="en-US" dirty="0" smtClean="0"/>
              <a:t>VMSIZE: Standard_D12</a:t>
            </a:r>
          </a:p>
          <a:p>
            <a:pPr marL="742950" lvl="1" indent="-285750">
              <a:buFont typeface="Arial" charset="0"/>
              <a:buChar char="•"/>
            </a:pPr>
            <a:r>
              <a:rPr lang="en-US" dirty="0" smtClean="0"/>
              <a:t>Admin Username: </a:t>
            </a:r>
            <a:r>
              <a:rPr lang="en-US" dirty="0" err="1"/>
              <a:t>datastax</a:t>
            </a:r>
            <a:endParaRPr lang="en-US" dirty="0"/>
          </a:p>
          <a:p>
            <a:pPr marL="742950" lvl="1" indent="-285750">
              <a:buFont typeface="Arial" charset="0"/>
              <a:buChar char="•"/>
            </a:pPr>
            <a:r>
              <a:rPr lang="en-US" dirty="0" smtClean="0"/>
              <a:t>Admin Password: </a:t>
            </a:r>
            <a:r>
              <a:rPr lang="en-US" dirty="0" err="1"/>
              <a:t>C@ssandra</a:t>
            </a:r>
            <a:endParaRPr lang="en-US" dirty="0"/>
          </a:p>
          <a:p>
            <a:pPr marL="742950" lvl="1" indent="-285750">
              <a:buFont typeface="Arial" charset="0"/>
              <a:buChar char="•"/>
            </a:pPr>
            <a:endParaRPr lang="en-US" dirty="0"/>
          </a:p>
        </p:txBody>
      </p:sp>
    </p:spTree>
    <p:extLst>
      <p:ext uri="{BB962C8B-B14F-4D97-AF65-F5344CB8AC3E}">
        <p14:creationId xmlns:p14="http://schemas.microsoft.com/office/powerpoint/2010/main" val="1552019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50</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51</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52</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53</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54</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55</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57</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58</a:t>
            </a:fld>
            <a:endParaRPr lang="en-US"/>
          </a:p>
        </p:txBody>
      </p:sp>
    </p:spTree>
    <p:extLst>
      <p:ext uri="{BB962C8B-B14F-4D97-AF65-F5344CB8AC3E}">
        <p14:creationId xmlns:p14="http://schemas.microsoft.com/office/powerpoint/2010/main" val="1974539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Cloud Application</a:t>
            </a:r>
            <a:endParaRPr lang="en-US" dirty="0"/>
          </a:p>
        </p:txBody>
      </p:sp>
      <p:sp>
        <p:nvSpPr>
          <p:cNvPr id="4" name="Footer Placeholder 3"/>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59</a:t>
            </a:fld>
            <a:endParaRPr lang="en-US" dirty="0"/>
          </a:p>
        </p:txBody>
      </p:sp>
      <p:sp>
        <p:nvSpPr>
          <p:cNvPr id="8" name="Rectangle 7"/>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cxnSp>
        <p:nvCxnSpPr>
          <p:cNvPr id="13" name="Straight Arrow Connector 12"/>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1" y="2799178"/>
            <a:ext cx="402166" cy="446850"/>
          </a:xfrm>
          <a:prstGeom prst="rect">
            <a:avLst/>
          </a:prstGeom>
        </p:spPr>
      </p:pic>
      <p:cxnSp>
        <p:nvCxnSpPr>
          <p:cNvPr id="18" name="Straight Arrow Connector 17"/>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973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a:t>
            </a:fld>
            <a:endParaRPr lang="en-US"/>
          </a:p>
        </p:txBody>
      </p:sp>
    </p:spTree>
    <p:extLst>
      <p:ext uri="{BB962C8B-B14F-4D97-AF65-F5344CB8AC3E}">
        <p14:creationId xmlns:p14="http://schemas.microsoft.com/office/powerpoint/2010/main" val="13741794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60</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8" name="Rectangle 7"/>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cxnSp>
        <p:nvCxnSpPr>
          <p:cNvPr id="17" name="Straight Arrow Connector 16"/>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1155701" y="2799178"/>
            <a:ext cx="402166" cy="446850"/>
          </a:xfrm>
          <a:prstGeom prst="rect">
            <a:avLst/>
          </a:prstGeom>
        </p:spPr>
      </p:pic>
      <p:cxnSp>
        <p:nvCxnSpPr>
          <p:cNvPr id="30" name="Straight Arrow Connector 29"/>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1601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61</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3" name="Magnetic Disk 12"/>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4" name="Magnetic Disk 13"/>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5" name="Rectangle 14"/>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Rectangle 15"/>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19" name="Straight Arrow Connector 18"/>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0"/>
            <a:endCxn id="12"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155701" y="2799178"/>
            <a:ext cx="402166" cy="446850"/>
          </a:xfrm>
          <a:prstGeom prst="rect">
            <a:avLst/>
          </a:prstGeom>
        </p:spPr>
      </p:pic>
      <p:cxnSp>
        <p:nvCxnSpPr>
          <p:cNvPr id="34" name="Straight Arrow Connector 33"/>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713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62</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174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63</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64</a:t>
            </a:fld>
            <a:endParaRPr lang="en-US"/>
          </a:p>
        </p:txBody>
      </p:sp>
    </p:spTree>
    <p:extLst>
      <p:ext uri="{BB962C8B-B14F-4D97-AF65-F5344CB8AC3E}">
        <p14:creationId xmlns:p14="http://schemas.microsoft.com/office/powerpoint/2010/main" val="27170917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65</a:t>
            </a:fld>
            <a:endParaRPr lang="en-US"/>
          </a:p>
        </p:txBody>
      </p:sp>
      <p:sp>
        <p:nvSpPr>
          <p:cNvPr id="7" name="Content Placeholder 6"/>
          <p:cNvSpPr>
            <a:spLocks noGrp="1"/>
          </p:cNvSpPr>
          <p:nvPr>
            <p:ph sz="quarter" idx="1"/>
          </p:nvPr>
        </p:nvSpPr>
        <p:spPr>
          <a:xfrm>
            <a:off x="381000" y="985456"/>
            <a:ext cx="8356600" cy="3703320"/>
          </a:xfrm>
        </p:spPr>
        <p:txBody>
          <a:bodyPr>
            <a:normAutofit fontScale="92500" lnSpcReduction="10000"/>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err="1" smtClean="0">
                <a:solidFill>
                  <a:schemeClr val="accent2"/>
                </a:solidFill>
              </a:rPr>
              <a:t>cdroukas@datastax.com</a:t>
            </a:r>
            <a:endParaRPr lang="en-US" dirty="0">
              <a:solidFill>
                <a:schemeClr val="accent2"/>
              </a:solidFill>
            </a:endParaRPr>
          </a:p>
          <a:p>
            <a:r>
              <a:rPr lang="en-US" dirty="0" err="1" smtClean="0">
                <a:solidFill>
                  <a:schemeClr val="accent2"/>
                </a:solidFill>
              </a:rPr>
              <a:t>Ben.lackey@datastax.com</a:t>
            </a:r>
            <a:endParaRPr lang="en-US" dirty="0" smtClean="0">
              <a:solidFill>
                <a:schemeClr val="accent2"/>
              </a:solidFill>
            </a:endParaRP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smtClean="0">
                <a:solidFill>
                  <a:srgbClr val="007B98"/>
                </a:solidFill>
              </a:rPr>
              <a:t>github.com</a:t>
            </a:r>
            <a:r>
              <a:rPr lang="en-US" dirty="0" smtClean="0">
                <a:solidFill>
                  <a:srgbClr val="007B98"/>
                </a:solidFill>
              </a:rPr>
              <a:t>/</a:t>
            </a:r>
            <a:r>
              <a:rPr lang="en-US" smtClean="0">
                <a:solidFill>
                  <a:srgbClr val="007B98"/>
                </a:solidFill>
              </a:rPr>
              <a:t>chudro/</a:t>
            </a:r>
            <a:r>
              <a:rPr lang="en-US" dirty="0" err="1" smtClean="0">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a:t>Chuck Droukas – DataStax Solution Engineer</a:t>
            </a:r>
          </a:p>
          <a:p>
            <a:r>
              <a:rPr lang="en-US" dirty="0"/>
              <a:t>Ben Lackey – DataStax Partner Solution Engineer</a:t>
            </a:r>
          </a:p>
        </p:txBody>
      </p:sp>
    </p:spTree>
    <p:extLst>
      <p:ext uri="{BB962C8B-B14F-4D97-AF65-F5344CB8AC3E}">
        <p14:creationId xmlns:p14="http://schemas.microsoft.com/office/powerpoint/2010/main" val="2219480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7</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smtClean="0">
                <a:solidFill>
                  <a:srgbClr val="007B98"/>
                </a:solidFill>
              </a:rPr>
              <a:t>https</a:t>
            </a:r>
            <a:r>
              <a:rPr lang="en-US" sz="2400" dirty="0">
                <a:solidFill>
                  <a:srgbClr val="007B98"/>
                </a:solidFill>
              </a:rPr>
              <a:t>://</a:t>
            </a:r>
            <a:r>
              <a:rPr lang="en-US" sz="2400" dirty="0" err="1" smtClean="0">
                <a:solidFill>
                  <a:srgbClr val="007B98"/>
                </a:solidFill>
              </a:rPr>
              <a:t>github.com</a:t>
            </a:r>
            <a:r>
              <a:rPr lang="en-US" sz="2400" dirty="0" smtClean="0">
                <a:solidFill>
                  <a:srgbClr val="007B98"/>
                </a:solidFill>
              </a:rPr>
              <a:t>/</a:t>
            </a:r>
            <a:r>
              <a:rPr lang="en-US" sz="2400" dirty="0" err="1" smtClean="0">
                <a:solidFill>
                  <a:srgbClr val="007B98"/>
                </a:solidFill>
              </a:rPr>
              <a:t>chudro</a:t>
            </a:r>
            <a:r>
              <a:rPr lang="en-US" sz="2400" dirty="0" smtClean="0">
                <a:solidFill>
                  <a:srgbClr val="007B98"/>
                </a:solidFill>
              </a:rPr>
              <a:t>/</a:t>
            </a:r>
            <a:r>
              <a:rPr lang="en-US" sz="2400" dirty="0" err="1" smtClean="0">
                <a:solidFill>
                  <a:srgbClr val="007B98"/>
                </a:solidFill>
              </a:rPr>
              <a:t>DataStaxDay</a:t>
            </a:r>
            <a:endParaRPr lang="en-US" sz="2400" dirty="0">
              <a:solidFill>
                <a:srgbClr val="007B98"/>
              </a:solidFill>
            </a:endParaRP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8</a:t>
            </a:fld>
            <a:endParaRPr lang="en-US"/>
          </a:p>
        </p:txBody>
      </p:sp>
    </p:spTree>
    <p:extLst>
      <p:ext uri="{BB962C8B-B14F-4D97-AF65-F5344CB8AC3E}">
        <p14:creationId xmlns:p14="http://schemas.microsoft.com/office/powerpoint/2010/main" val="630329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9</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58981</TotalTime>
  <Words>2886</Words>
  <Application>Microsoft Macintosh PowerPoint</Application>
  <PresentationFormat>On-screen Show (16:9)</PresentationFormat>
  <Paragraphs>888</Paragraphs>
  <Slides>66</Slides>
  <Notes>27</Notes>
  <HiddenSlides>12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Arial</vt:lpstr>
      <vt:lpstr>Calibri</vt:lpstr>
      <vt:lpstr>Courier</vt:lpstr>
      <vt:lpstr>Courier New</vt:lpstr>
      <vt:lpstr>Georgia</vt:lpstr>
      <vt:lpstr>Gill Sans MT</vt:lpstr>
      <vt:lpstr>Helvetica</vt:lpstr>
      <vt:lpstr>Helvetica Neue</vt:lpstr>
      <vt:lpstr>Helvetica Neue Light</vt:lpstr>
      <vt:lpstr>Helvetica Neue Thin</vt:lpstr>
      <vt:lpstr>Wingdings</vt:lpstr>
      <vt:lpstr>Wingdings 3</vt:lpstr>
      <vt:lpstr>Zapf Dingbats</vt:lpstr>
      <vt:lpstr>Origin</vt:lpstr>
      <vt:lpstr>SE Preparation</vt:lpstr>
      <vt:lpstr>Content and Session Time</vt:lpstr>
      <vt:lpstr>Hands On DataStax Enterprise</vt:lpstr>
      <vt:lpstr>Today’s Agenda</vt:lpstr>
      <vt:lpstr>Create your own DSE cluster</vt:lpstr>
      <vt:lpstr>Hands On Setup</vt:lpstr>
      <vt:lpstr>Hands On Setup</vt:lpstr>
      <vt:lpstr>DataStax Enterprise</vt:lpstr>
      <vt:lpstr>How do we handle massive transactional data and never go down? </vt:lpstr>
      <vt:lpstr>Two Massive Trends</vt:lpstr>
      <vt:lpstr>Two Massive Trends</vt:lpstr>
      <vt:lpstr>DataStax Enterprise Cassandra</vt:lpstr>
      <vt:lpstr>DataStax Enterprise Search</vt:lpstr>
      <vt:lpstr>DataStax Enterprise Analytics</vt:lpstr>
      <vt:lpstr>Integrated Multi-Model Platform </vt:lpstr>
      <vt:lpstr>Tooling and Services</vt:lpstr>
      <vt:lpstr>Why do our customers choose DSE?</vt:lpstr>
      <vt:lpstr>Why do our customers choose DSE?</vt:lpstr>
      <vt:lpstr>DataStax Use Cases</vt:lpstr>
      <vt:lpstr>Hands on DSE Cassandra</vt:lpstr>
      <vt:lpstr>Hands On Cassandra Data Model</vt:lpstr>
      <vt:lpstr>The Secret Sauce: PRIMARY KEY</vt:lpstr>
      <vt:lpstr>No Clustering Columns</vt:lpstr>
      <vt:lpstr>Compound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PowerPoint Presentation</vt:lpstr>
      <vt:lpstr>Consistency</vt:lpstr>
      <vt:lpstr>Hands on Cassandra Consistency</vt:lpstr>
      <vt:lpstr>What’s Stored With Each Column?</vt:lpstr>
      <vt:lpstr>Write/Read Path</vt:lpstr>
      <vt:lpstr>Compaction</vt:lpstr>
      <vt:lpstr>Hands on DSE Search</vt:lpstr>
      <vt:lpstr>Open Source Search Reference Architecture</vt:lpstr>
      <vt:lpstr>DSE Search Reference Architecture</vt:lpstr>
      <vt:lpstr>DSE Search Node</vt:lpstr>
      <vt:lpstr>Hands On DSE Analytics</vt:lpstr>
      <vt:lpstr>DSE Analytics Reference Architecture</vt:lpstr>
      <vt:lpstr>DSE Analytics Node</vt:lpstr>
      <vt:lpstr>DSE Streaming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Architecture of a Cloud Application</vt:lpstr>
      <vt:lpstr>Architecture of a Cloud Application</vt:lpstr>
      <vt:lpstr>Architecture of a Cloud Application</vt:lpstr>
      <vt:lpstr>Why DSE Instead of Open Source?</vt:lpstr>
      <vt:lpstr>Next Steps</vt:lpstr>
      <vt:lpstr>What Next?</vt:lpstr>
      <vt:lpstr>Hands On DataStax Enterprise</vt:lpstr>
    </vt:vector>
  </TitlesOfParts>
  <Company>Starno.com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Chuck Droukas</cp:lastModifiedBy>
  <cp:revision>1717</cp:revision>
  <cp:lastPrinted>2014-04-15T21:40:42Z</cp:lastPrinted>
  <dcterms:created xsi:type="dcterms:W3CDTF">2014-02-06T18:06:16Z</dcterms:created>
  <dcterms:modified xsi:type="dcterms:W3CDTF">2016-03-03T17:00:51Z</dcterms:modified>
</cp:coreProperties>
</file>